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4"/>
  </p:notesMasterIdLst>
  <p:sldIdLst>
    <p:sldId id="256" r:id="rId2"/>
    <p:sldId id="286" r:id="rId3"/>
    <p:sldId id="291" r:id="rId4"/>
    <p:sldId id="327" r:id="rId5"/>
    <p:sldId id="328" r:id="rId6"/>
    <p:sldId id="294" r:id="rId7"/>
    <p:sldId id="295" r:id="rId8"/>
    <p:sldId id="298" r:id="rId9"/>
    <p:sldId id="299" r:id="rId10"/>
    <p:sldId id="281" r:id="rId11"/>
    <p:sldId id="329" r:id="rId12"/>
    <p:sldId id="326" r:id="rId13"/>
    <p:sldId id="263" r:id="rId14"/>
    <p:sldId id="264" r:id="rId15"/>
    <p:sldId id="305" r:id="rId16"/>
    <p:sldId id="268" r:id="rId17"/>
    <p:sldId id="307" r:id="rId18"/>
    <p:sldId id="269" r:id="rId19"/>
    <p:sldId id="318" r:id="rId20"/>
    <p:sldId id="319" r:id="rId21"/>
    <p:sldId id="308" r:id="rId22"/>
    <p:sldId id="332" r:id="rId23"/>
    <p:sldId id="311" r:id="rId24"/>
    <p:sldId id="262" r:id="rId25"/>
    <p:sldId id="312" r:id="rId26"/>
    <p:sldId id="313" r:id="rId27"/>
    <p:sldId id="314" r:id="rId28"/>
    <p:sldId id="315" r:id="rId29"/>
    <p:sldId id="303" r:id="rId30"/>
    <p:sldId id="333" r:id="rId31"/>
    <p:sldId id="324" r:id="rId32"/>
    <p:sldId id="289" r:id="rId33"/>
    <p:sldId id="316" r:id="rId34"/>
    <p:sldId id="330" r:id="rId35"/>
    <p:sldId id="331" r:id="rId36"/>
    <p:sldId id="317" r:id="rId37"/>
    <p:sldId id="321" r:id="rId38"/>
    <p:sldId id="320" r:id="rId39"/>
    <p:sldId id="302" r:id="rId40"/>
    <p:sldId id="301" r:id="rId41"/>
    <p:sldId id="323" r:id="rId42"/>
    <p:sldId id="304" r:id="rId4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707"/>
    <a:srgbClr val="FF2B2B"/>
    <a:srgbClr val="187AC4"/>
    <a:srgbClr val="01AE4A"/>
    <a:srgbClr val="156082"/>
    <a:srgbClr val="E97132"/>
    <a:srgbClr val="8A8A8A"/>
    <a:srgbClr val="0D73C1"/>
    <a:srgbClr val="3A4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8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32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7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25/07/2024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25/07/2024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1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7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1.png"/><Relationship Id="rId10" Type="http://schemas.openxmlformats.org/officeDocument/2006/relationships/image" Target="../media/image41.svg"/><Relationship Id="rId4" Type="http://schemas.openxmlformats.org/officeDocument/2006/relationships/image" Target="../media/image610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66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10" Type="http://schemas.openxmlformats.org/officeDocument/2006/relationships/image" Target="../media/image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10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30.png"/><Relationship Id="rId7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8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3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4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200"/>
                  </a:spcBef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79" y="2187474"/>
                <a:ext cx="4007194" cy="2483052"/>
              </a:xfrm>
              <a:prstGeom prst="rect">
                <a:avLst/>
              </a:prstGeom>
              <a:blipFill>
                <a:blip r:embed="rId5"/>
                <a:stretch>
                  <a:fillRect l="-1662" r="-105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8169636" y="2187474"/>
            <a:ext cx="928101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3620788" y="5673849"/>
            <a:ext cx="5476950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6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Sezioni d’urto: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5CBF3FF-15F0-8E26-418A-8BCB33A2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2149" y="1614347"/>
            <a:ext cx="8267700" cy="3825737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D0E1E383-AEFC-B956-7053-B318C316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 simulati </a:t>
            </a:r>
            <a:r>
              <a:rPr lang="it-IT" baseline="30000" dirty="0"/>
              <a:t>12</a:t>
            </a:r>
            <a:r>
              <a:rPr lang="it-IT" dirty="0"/>
              <a:t>C </a:t>
            </a:r>
            <a:r>
              <a:rPr lang="it-IT" dirty="0">
                <a:sym typeface="Wingdings" panose="05000000000000000000" pitchFamily="2" charset="2"/>
              </a:rPr>
              <a:t> C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407F237-5598-AFED-99D6-EFE21D12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755302-BF02-88D3-CD4F-CEDF30F1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</a:t>
                </a:r>
                <a:r>
                  <a:rPr lang="it-IT" sz="32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m:rPr>
                        <m:nor/>
                      </m:rPr>
                      <a:rPr lang="it-IT" sz="3200" b="0" dirty="0"/>
                      <m:t>–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3%        </m:t>
                    </m:r>
                    <m:f>
                      <m:fPr>
                        <m:ctrlPr>
                          <a:rPr lang="it-IT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3200" b="0" i="1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blipFill>
                <a:blip r:embed="rId4"/>
                <a:stretch>
                  <a:fillRect l="-827" b="-274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  <a:blipFill>
                <a:blip r:embed="rId5"/>
                <a:stretch>
                  <a:fillRect l="-786" t="-10236" r="-786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0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7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22433" y="2081211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4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2C41CC8-0EB2-C323-3716-49C6BD2530E5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CBB4BD78-17D9-A69B-C844-428EE7DEA974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507565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535745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72973850-E232-4F20-8244-248ECA840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380" y="3364540"/>
            <a:ext cx="5551391" cy="3208939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DDCCE4B2-96DC-8153-6633-496176B45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7231" y="3364540"/>
            <a:ext cx="5551392" cy="31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267F891-611C-2F60-9390-2D311E4D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44" y="1209425"/>
            <a:ext cx="8828156" cy="510304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3.9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blipFill>
                <a:blip r:embed="rId6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B439E5-EBE9-0FC0-502F-383A116AE563}"/>
              </a:ext>
            </a:extLst>
          </p:cNvPr>
          <p:cNvSpPr txBox="1"/>
          <p:nvPr/>
        </p:nvSpPr>
        <p:spPr>
          <a:xfrm rot="16200000">
            <a:off x="-1735294" y="3803106"/>
            <a:ext cx="39772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+mj-lt"/>
              </a:rPr>
              <a:t>Energia rilasciata per unità di massa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D2BC10-2A2E-F29F-8399-38A397CABEE9}"/>
              </a:ext>
            </a:extLst>
          </p:cNvPr>
          <p:cNvSpPr txBox="1"/>
          <p:nvPr/>
        </p:nvSpPr>
        <p:spPr>
          <a:xfrm>
            <a:off x="598358" y="6092764"/>
            <a:ext cx="554050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+mj-lt"/>
              </a:rPr>
              <a:t>Profondità in acqua [cm]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b="53219"/>
          <a:stretch/>
        </p:blipFill>
        <p:spPr bwMode="auto">
          <a:xfrm>
            <a:off x="492918" y="2014554"/>
            <a:ext cx="5645945" cy="40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2E36162-3C10-7AC4-F0F1-05708CC109BA}"/>
              </a:ext>
            </a:extLst>
          </p:cNvPr>
          <p:cNvSpPr/>
          <p:nvPr/>
        </p:nvSpPr>
        <p:spPr>
          <a:xfrm>
            <a:off x="862013" y="2264569"/>
            <a:ext cx="342900" cy="3548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6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F1C1207-2D62-6822-51B4-0F1C3357B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487" y="1745274"/>
            <a:ext cx="9272513" cy="45504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/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po 49">
            <a:extLst>
              <a:ext uri="{FF2B5EF4-FFF2-40B4-BE49-F238E27FC236}">
                <a16:creationId xmlns:a16="http://schemas.microsoft.com/office/drawing/2014/main" id="{89FD6F6A-0276-F9E8-16E7-2B588B36A5A7}"/>
              </a:ext>
            </a:extLst>
          </p:cNvPr>
          <p:cNvGrpSpPr/>
          <p:nvPr/>
        </p:nvGrpSpPr>
        <p:grpSpPr>
          <a:xfrm>
            <a:off x="191086" y="4019955"/>
            <a:ext cx="2541478" cy="1688896"/>
            <a:chOff x="255997" y="2969779"/>
            <a:chExt cx="2541478" cy="1688896"/>
          </a:xfrm>
        </p:grpSpPr>
        <p:sp>
          <p:nvSpPr>
            <p:cNvPr id="51" name="Segnaposto contenuto 7">
              <a:extLst>
                <a:ext uri="{FF2B5EF4-FFF2-40B4-BE49-F238E27FC236}">
                  <a16:creationId xmlns:a16="http://schemas.microsoft.com/office/drawing/2014/main" id="{47BAED60-35C8-111E-A824-052D50CB7166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52" name="Segnaposto contenuto 7">
              <a:extLst>
                <a:ext uri="{FF2B5EF4-FFF2-40B4-BE49-F238E27FC236}">
                  <a16:creationId xmlns:a16="http://schemas.microsoft.com/office/drawing/2014/main" id="{CC907FD2-9124-1304-B8A1-5C22CED2FADE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53" name="Segnaposto contenuto 7">
              <a:extLst>
                <a:ext uri="{FF2B5EF4-FFF2-40B4-BE49-F238E27FC236}">
                  <a16:creationId xmlns:a16="http://schemas.microsoft.com/office/drawing/2014/main" id="{3BD86259-05D2-223F-41B1-2B9FAB482639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54" name="Rettangolo 53">
            <a:extLst>
              <a:ext uri="{FF2B5EF4-FFF2-40B4-BE49-F238E27FC236}">
                <a16:creationId xmlns:a16="http://schemas.microsoft.com/office/drawing/2014/main" id="{B583B418-8B17-FEC6-E7D4-7050CBAAF73E}"/>
              </a:ext>
            </a:extLst>
          </p:cNvPr>
          <p:cNvSpPr/>
          <p:nvPr/>
        </p:nvSpPr>
        <p:spPr>
          <a:xfrm>
            <a:off x="191086" y="2054534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FB784E0D-07B9-6676-8B82-876546C66017}"/>
              </a:ext>
            </a:extLst>
          </p:cNvPr>
          <p:cNvSpPr/>
          <p:nvPr/>
        </p:nvSpPr>
        <p:spPr>
          <a:xfrm>
            <a:off x="1576276" y="2434027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3E9FA2CA-D5A6-C318-FCB8-E3D5741EC779}"/>
              </a:ext>
            </a:extLst>
          </p:cNvPr>
          <p:cNvSpPr/>
          <p:nvPr/>
        </p:nvSpPr>
        <p:spPr>
          <a:xfrm>
            <a:off x="1791102" y="2441463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F1E1E60-4B63-A359-64DB-C5ECF3B958F3}"/>
              </a:ext>
            </a:extLst>
          </p:cNvPr>
          <p:cNvSpPr/>
          <p:nvPr/>
        </p:nvSpPr>
        <p:spPr>
          <a:xfrm>
            <a:off x="1586165" y="2189616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109135C2-9FA4-36BF-AD3D-BE15C5FB6E56}"/>
              </a:ext>
            </a:extLst>
          </p:cNvPr>
          <p:cNvSpPr/>
          <p:nvPr/>
        </p:nvSpPr>
        <p:spPr>
          <a:xfrm>
            <a:off x="1574024" y="2703065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453D702B-98ED-934F-35B1-50B288C8FACF}"/>
              </a:ext>
            </a:extLst>
          </p:cNvPr>
          <p:cNvSpPr/>
          <p:nvPr/>
        </p:nvSpPr>
        <p:spPr>
          <a:xfrm>
            <a:off x="1612358" y="2998318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A563B14-8444-EEE4-260A-43C18F9BA116}"/>
              </a:ext>
            </a:extLst>
          </p:cNvPr>
          <p:cNvSpPr/>
          <p:nvPr/>
        </p:nvSpPr>
        <p:spPr>
          <a:xfrm rot="20515155">
            <a:off x="3535588" y="3160663"/>
            <a:ext cx="1763005" cy="2066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B824844-E0B7-2E41-4956-4EC263056875}"/>
              </a:ext>
            </a:extLst>
          </p:cNvPr>
          <p:cNvSpPr/>
          <p:nvPr/>
        </p:nvSpPr>
        <p:spPr>
          <a:xfrm rot="20950776">
            <a:off x="10321697" y="5173511"/>
            <a:ext cx="797112" cy="2827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DC3F559-6858-1A74-53A5-98EDD99E20DF}"/>
              </a:ext>
            </a:extLst>
          </p:cNvPr>
          <p:cNvSpPr/>
          <p:nvPr/>
        </p:nvSpPr>
        <p:spPr>
          <a:xfrm rot="20167442">
            <a:off x="10341282" y="3062359"/>
            <a:ext cx="983001" cy="2442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153B2D6-BFBA-6FF8-D38F-5DFE945736E2}"/>
              </a:ext>
            </a:extLst>
          </p:cNvPr>
          <p:cNvSpPr/>
          <p:nvPr/>
        </p:nvSpPr>
        <p:spPr>
          <a:xfrm rot="20416433">
            <a:off x="6793830" y="5315494"/>
            <a:ext cx="1160419" cy="25481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085F8C1-5870-108F-43AE-011CCB812C7B}"/>
              </a:ext>
            </a:extLst>
          </p:cNvPr>
          <p:cNvSpPr/>
          <p:nvPr/>
        </p:nvSpPr>
        <p:spPr>
          <a:xfrm rot="20488928">
            <a:off x="4087366" y="5397335"/>
            <a:ext cx="1398038" cy="1693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6339B3D-A4AD-CCA3-CC66-7EFB78A4F7BA}"/>
              </a:ext>
            </a:extLst>
          </p:cNvPr>
          <p:cNvSpPr/>
          <p:nvPr/>
        </p:nvSpPr>
        <p:spPr>
          <a:xfrm rot="20225743">
            <a:off x="6819610" y="2704405"/>
            <a:ext cx="1803003" cy="2737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5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3ADCC37-FF99-22E2-C37F-75A19B37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3" y="1926463"/>
            <a:ext cx="9477917" cy="46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529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529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381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530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480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359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5742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3870"/>
                <a:ext cx="9657470" cy="459516"/>
              </a:xfrm>
              <a:prstGeom prst="rect">
                <a:avLst/>
              </a:prstGeom>
              <a:blipFill>
                <a:blip r:embed="rId5"/>
                <a:stretch>
                  <a:fillRect t="-14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A66CC4C9-A1A2-A86C-84E9-F403E9679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14" r="3165"/>
          <a:stretch/>
        </p:blipFill>
        <p:spPr>
          <a:xfrm>
            <a:off x="63559" y="1628635"/>
            <a:ext cx="12064882" cy="4931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/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noFill/>
              <a:ln w="28575">
                <a:solidFill>
                  <a:srgbClr val="C00707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800" b="0" dirty="0"/>
              </a:p>
              <a:p>
                <a:pPr algn="just">
                  <a:buClrTx/>
                </a:pPr>
                <a:endParaRPr lang="it-IT" sz="400" b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F228189-208C-D22A-76E5-A5FD62A9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470" y="926164"/>
                <a:ext cx="1657936" cy="674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707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D15D817-72C8-6D88-5F04-1F694CD897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177" t="8102" r="2113" b="10416"/>
          <a:stretch/>
        </p:blipFill>
        <p:spPr>
          <a:xfrm>
            <a:off x="6591300" y="2740897"/>
            <a:ext cx="1185863" cy="70194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9E9D122-432C-297B-6CA8-63D3AFFB6CFD}"/>
              </a:ext>
            </a:extLst>
          </p:cNvPr>
          <p:cNvSpPr/>
          <p:nvPr/>
        </p:nvSpPr>
        <p:spPr>
          <a:xfrm>
            <a:off x="6805613" y="3648075"/>
            <a:ext cx="573880" cy="19526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988EF64-BEC0-3431-6B82-240994EC8E43}"/>
              </a:ext>
            </a:extLst>
          </p:cNvPr>
          <p:cNvSpPr/>
          <p:nvPr/>
        </p:nvSpPr>
        <p:spPr>
          <a:xfrm>
            <a:off x="6591300" y="2475334"/>
            <a:ext cx="1198256" cy="106320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75834CF-8F18-EF52-831D-846C4FEFE189}"/>
              </a:ext>
            </a:extLst>
          </p:cNvPr>
          <p:cNvCxnSpPr>
            <a:cxnSpLocks/>
          </p:cNvCxnSpPr>
          <p:nvPr/>
        </p:nvCxnSpPr>
        <p:spPr>
          <a:xfrm>
            <a:off x="6588842" y="3538538"/>
            <a:ext cx="216771" cy="10521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F65AE12-9CE6-DAE4-B590-F21E704D022A}"/>
              </a:ext>
            </a:extLst>
          </p:cNvPr>
          <p:cNvCxnSpPr>
            <a:cxnSpLocks/>
          </p:cNvCxnSpPr>
          <p:nvPr/>
        </p:nvCxnSpPr>
        <p:spPr>
          <a:xfrm flipV="1">
            <a:off x="7379493" y="3542859"/>
            <a:ext cx="412521" cy="10521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0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FAD3D6C-9D26-800C-DECC-B562AA90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13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529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529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381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530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480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170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438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275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13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529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529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529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320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5703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210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477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314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56EEEEC-9400-FFFA-EE38-AD18D80E4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3D50E64-3DDA-FF8D-175F-01D8554F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2" y="1194912"/>
            <a:ext cx="8499128" cy="491285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300" b="0" dirty="0"/>
                  <a:t>Dalla </a:t>
                </a:r>
                <a:r>
                  <a:rPr lang="it-IT" sz="2300" b="1" dirty="0"/>
                  <a:t>simulazione Monte Carlo </a:t>
                </a:r>
                <a:r>
                  <a:rPr lang="it-IT" sz="2300" b="0" dirty="0"/>
                  <a:t>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it-IT" sz="2300" b="0" dirty="0"/>
                  <a:t> </a:t>
                </a:r>
                <a:r>
                  <a:rPr lang="it-IT" sz="2300" b="0" baseline="30000" dirty="0"/>
                  <a:t>12</a:t>
                </a:r>
                <a:r>
                  <a:rPr lang="it-IT" sz="2300" b="0" dirty="0"/>
                  <a:t>C di energia cinetica 200 MeV/u che collidono con un bersaglio di </a:t>
                </a:r>
                <a:r>
                  <a:rPr lang="it-IT" sz="2300" dirty="0"/>
                  <a:t>C, è possibile </a:t>
                </a:r>
                <a:r>
                  <a:rPr lang="it-IT" sz="2300" b="1" dirty="0"/>
                  <a:t>identificare univocamente i frammenti</a:t>
                </a:r>
                <a:r>
                  <a:rPr lang="it-IT" sz="2300" dirty="0"/>
                  <a:t>. Per </a:t>
                </a:r>
                <a14:m>
                  <m:oMath xmlns:m="http://schemas.openxmlformats.org/officeDocument/2006/math">
                    <m:r>
                      <a:rPr lang="it-IT" sz="2300" b="1" i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23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300" b="1" i="1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it-IT" sz="23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300" b="1" i="1" dirty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it-IT" sz="2300" dirty="0"/>
                  <a:t> si ottiene:</a:t>
                </a:r>
              </a:p>
              <a:p>
                <a:pPr algn="just">
                  <a:buClrTx/>
                </a:pPr>
                <a:r>
                  <a:rPr lang="it-IT" sz="2300" dirty="0"/>
                  <a:t>La risoluzione della </a:t>
                </a:r>
                <a:r>
                  <a:rPr lang="it-IT" sz="2300" b="1" dirty="0"/>
                  <a:t>carica </a:t>
                </a:r>
                <a14:m>
                  <m:oMath xmlns:m="http://schemas.openxmlformats.org/officeDocument/2006/math">
                    <m:r>
                      <a:rPr lang="it-IT" sz="2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300" dirty="0"/>
                  <a:t>: </a:t>
                </a:r>
                <a14:m>
                  <m:oMath xmlns:m="http://schemas.openxmlformats.org/officeDocument/2006/math">
                    <m:r>
                      <a:rPr lang="it-IT" sz="23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30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3.9</m:t>
                    </m:r>
                    <m:r>
                      <a:rPr lang="it-IT" sz="23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dirty="0"/>
              </a:p>
              <a:p>
                <a:pPr algn="just">
                  <a:buClrTx/>
                </a:pPr>
                <a:r>
                  <a:rPr lang="it-IT" sz="2300" dirty="0"/>
                  <a:t>Utilizzando le </a:t>
                </a:r>
                <a:r>
                  <a:rPr lang="it-IT" sz="2300" b="1" dirty="0"/>
                  <a:t>funzioni di taglio</a:t>
                </a:r>
                <a:r>
                  <a:rPr lang="it-IT" sz="23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Diminuisce la dispersione </a:t>
                </a:r>
                <a:r>
                  <a:rPr lang="it-IT" sz="23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3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Si stimano</a:t>
                </a:r>
                <a:r>
                  <a:rPr lang="it-IT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3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/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515" r="-566" b="-73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988A4C93-E2A1-8CE0-073D-E32ADDF6CD97}"/>
              </a:ext>
            </a:extLst>
          </p:cNvPr>
          <p:cNvSpPr txBox="1">
            <a:spLocks/>
          </p:cNvSpPr>
          <p:nvPr/>
        </p:nvSpPr>
        <p:spPr>
          <a:xfrm>
            <a:off x="300781" y="866234"/>
            <a:ext cx="5540506" cy="122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400"/>
              <a:t>L’adroterapia sfrutta il rilascio di energia delle </a:t>
            </a:r>
            <a:r>
              <a:rPr lang="it-IT" sz="2400" b="1"/>
              <a:t>particelle adroniche </a:t>
            </a:r>
            <a:r>
              <a:rPr lang="it-IT" sz="2400"/>
              <a:t>per arrecare danni ai tessuti cancerosi del paziente.</a:t>
            </a:r>
            <a:endParaRPr lang="it-IT" sz="2400" dirty="0"/>
          </a:p>
        </p:txBody>
      </p:sp>
      <p:pic>
        <p:nvPicPr>
          <p:cNvPr id="7" name="Immagine 6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943C896E-352A-B9C4-56B3-0B3F8D42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6722148" y="2764241"/>
            <a:ext cx="4797637" cy="391119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273358" y="2243138"/>
            <a:ext cx="5595352" cy="40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17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4319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18</a:t>
            </a:r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≤8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206961-5F60-6E81-B557-8C562CD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" y="3576220"/>
            <a:ext cx="5125525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18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  <p:pic>
        <p:nvPicPr>
          <p:cNvPr id="13" name="Immagine 12" descr="Esperimento FOOT">
            <a:extLst>
              <a:ext uri="{FF2B5EF4-FFF2-40B4-BE49-F238E27FC236}">
                <a16:creationId xmlns:a16="http://schemas.microsoft.com/office/drawing/2014/main" id="{38CE54C8-4785-F042-1ECB-B533714D0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9300EAAF-69F8-B652-5316-16808FCF05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≤8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9300EAAF-69F8-B652-5316-16808FCF0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8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6CCD434-A2FB-23BB-EA40-D53FAB31E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4763"/>
            <a:ext cx="12192000" cy="4789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9D29CA8-3285-B057-C979-FA4053FCCEEA}"/>
              </a:ext>
            </a:extLst>
          </p:cNvPr>
          <p:cNvSpPr/>
          <p:nvPr/>
        </p:nvSpPr>
        <p:spPr>
          <a:xfrm>
            <a:off x="6627813" y="3521075"/>
            <a:ext cx="573880" cy="19526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41ECF4-C010-6D0D-785F-03EDDE6C83FC}"/>
              </a:ext>
            </a:extLst>
          </p:cNvPr>
          <p:cNvSpPr/>
          <p:nvPr/>
        </p:nvSpPr>
        <p:spPr>
          <a:xfrm>
            <a:off x="6407150" y="2377440"/>
            <a:ext cx="1181894" cy="103409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E738F29-68BC-A667-9E31-BCD7E1BDA073}"/>
              </a:ext>
            </a:extLst>
          </p:cNvPr>
          <p:cNvCxnSpPr>
            <a:cxnSpLocks/>
          </p:cNvCxnSpPr>
          <p:nvPr/>
        </p:nvCxnSpPr>
        <p:spPr>
          <a:xfrm>
            <a:off x="6407150" y="3410943"/>
            <a:ext cx="220663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2D74329-B40D-F77A-7FCF-6E69478B897B}"/>
              </a:ext>
            </a:extLst>
          </p:cNvPr>
          <p:cNvCxnSpPr>
            <a:cxnSpLocks/>
          </p:cNvCxnSpPr>
          <p:nvPr/>
        </p:nvCxnSpPr>
        <p:spPr>
          <a:xfrm flipV="1">
            <a:off x="7201693" y="3410943"/>
            <a:ext cx="387351" cy="11013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6129BA26-9A6C-DCCC-1588-CEAE5A39DD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413" t="6441" b="9507"/>
          <a:stretch/>
        </p:blipFill>
        <p:spPr>
          <a:xfrm>
            <a:off x="6439107" y="2679395"/>
            <a:ext cx="1117979" cy="6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1B95C9B-D46F-B93D-482E-581578DB6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70C5704-A2D2-BE4B-E37E-B400BE3A82CC}"/>
              </a:ext>
            </a:extLst>
          </p:cNvPr>
          <p:cNvSpPr/>
          <p:nvPr/>
        </p:nvSpPr>
        <p:spPr>
          <a:xfrm>
            <a:off x="6580188" y="3519409"/>
            <a:ext cx="573880" cy="18676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59E2411-730B-BF13-CA31-0F61A25715E2}"/>
              </a:ext>
            </a:extLst>
          </p:cNvPr>
          <p:cNvSpPr/>
          <p:nvPr/>
        </p:nvSpPr>
        <p:spPr>
          <a:xfrm>
            <a:off x="6413317" y="2384424"/>
            <a:ext cx="1160646" cy="101695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E4BF910-1853-687D-B5A0-F1C58CCA8DAE}"/>
              </a:ext>
            </a:extLst>
          </p:cNvPr>
          <p:cNvCxnSpPr>
            <a:cxnSpLocks/>
          </p:cNvCxnSpPr>
          <p:nvPr/>
        </p:nvCxnSpPr>
        <p:spPr>
          <a:xfrm>
            <a:off x="6413317" y="3400783"/>
            <a:ext cx="166871" cy="11862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5904FE2-0B23-5067-7FA1-4AC206B32D79}"/>
              </a:ext>
            </a:extLst>
          </p:cNvPr>
          <p:cNvCxnSpPr>
            <a:cxnSpLocks/>
          </p:cNvCxnSpPr>
          <p:nvPr/>
        </p:nvCxnSpPr>
        <p:spPr>
          <a:xfrm flipV="1">
            <a:off x="7154068" y="3400783"/>
            <a:ext cx="419895" cy="11862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D77786B-CF6B-9EAF-09DE-9AA224DE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31" t="8741" r="9724" b="8275"/>
          <a:stretch/>
        </p:blipFill>
        <p:spPr>
          <a:xfrm>
            <a:off x="6431756" y="2656773"/>
            <a:ext cx="1131093" cy="6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416F3C1D-DA36-7EA7-1AF9-762A9B43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785" y="1599478"/>
            <a:ext cx="9375215" cy="460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730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807734" y="3002466"/>
            <a:ext cx="1317704" cy="4109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4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ACE11B2-D45B-B1B5-797A-E793E06E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3425" y="1605179"/>
            <a:ext cx="9345875" cy="45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740931" y="2062394"/>
            <a:ext cx="1603369" cy="60051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58380" y="4430618"/>
            <a:ext cx="1360464" cy="5041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50607" y="2168992"/>
            <a:ext cx="1298157" cy="6568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161733" y="4389335"/>
            <a:ext cx="718751" cy="3755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82940" y="4483609"/>
            <a:ext cx="1035415" cy="4627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96096" y="2107132"/>
            <a:ext cx="1266834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9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5AF6FE1-439C-9661-68D1-AEA7C921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6686" y="1599956"/>
            <a:ext cx="9345872" cy="45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21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569769" y="1937874"/>
            <a:ext cx="567109" cy="10782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561484" y="4489845"/>
            <a:ext cx="555819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29104" y="4503745"/>
            <a:ext cx="711782" cy="8889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5207224">
            <a:off x="6984323" y="1556721"/>
            <a:ext cx="447991" cy="1460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24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800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22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6812079-7B24-592E-2301-B54C409F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2023224"/>
            <a:ext cx="11820524" cy="45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0783516E-0530-C5C8-46EC-EAD4279ED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9" y="4770548"/>
            <a:ext cx="1647824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B3F2F-86D0-06FC-9C8C-8B5D1C5F12EE}"/>
              </a:ext>
            </a:extLst>
          </p:cNvPr>
          <p:cNvSpPr txBox="1">
            <a:spLocks/>
          </p:cNvSpPr>
          <p:nvPr/>
        </p:nvSpPr>
        <p:spPr>
          <a:xfrm>
            <a:off x="91688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range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6EA221F-26D3-DAB5-7D51-EF80631E8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412DA6A-442D-DB88-396A-5946A949E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range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4412DA6A-442D-DB88-396A-5946A949E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B1203CA-F164-E3A4-2E4A-0B5C0B35125C}"/>
              </a:ext>
            </a:extLst>
          </p:cNvPr>
          <p:cNvCxnSpPr>
            <a:cxnSpLocks/>
          </p:cNvCxnSpPr>
          <p:nvPr/>
        </p:nvCxnSpPr>
        <p:spPr>
          <a:xfrm flipH="1" flipV="1">
            <a:off x="3714750" y="5222875"/>
            <a:ext cx="304800" cy="4582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2EC7D69-50F1-F7BD-BE67-95DA1E218F84}"/>
              </a:ext>
            </a:extLst>
          </p:cNvPr>
          <p:cNvCxnSpPr>
            <a:cxnSpLocks/>
            <a:stCxn id="9" idx="1"/>
            <a:endCxn id="11" idx="6"/>
          </p:cNvCxnSpPr>
          <p:nvPr/>
        </p:nvCxnSpPr>
        <p:spPr>
          <a:xfrm flipH="1" flipV="1">
            <a:off x="4119563" y="5014174"/>
            <a:ext cx="2622639" cy="43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4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CFC99-DD50-5D84-7FCE-C8625D57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B64975-2E48-61C2-C4B7-F9CF86DB1291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7EF0A0-21AE-6A4B-F081-8D93A2E1D2D8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E26167-BE6B-8FAF-E0F6-CC29B9E8FBDB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F403858-876C-230B-7BFB-A6BFEFC426CF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BB0A85F-3F82-6EAB-A460-B2FC9234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0964738-BC9F-C3EC-9813-95982D2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23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 flipH="1">
            <a:off x="2107901" y="4289698"/>
            <a:ext cx="13276" cy="10585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blipFill>
                <a:blip r:embed="rId3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21844" y="5850728"/>
            <a:ext cx="11602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2" y="5850728"/>
            <a:ext cx="20740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90650D3-52DD-F254-31FF-6D364E17B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6DF5A34-DEED-D4D3-5EC3-FEE367031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5EF9627-E822-CAEF-FB89-090CABD3BB91}"/>
              </a:ext>
            </a:extLst>
          </p:cNvPr>
          <p:cNvSpPr/>
          <p:nvPr/>
        </p:nvSpPr>
        <p:spPr>
          <a:xfrm>
            <a:off x="1361356" y="2303735"/>
            <a:ext cx="1519642" cy="19859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24</a:t>
            </a:r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281D417-30E9-A6B4-FACF-3E7FF226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367" y="3715974"/>
            <a:ext cx="7376265" cy="28197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C949E58-A343-CAD9-59DB-FBF612B6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42" y="1341120"/>
            <a:ext cx="5905500" cy="225752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BD5F57-19E5-C170-676B-D619076B6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500" y="1341122"/>
            <a:ext cx="5905500" cy="22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AC4E4D3A-13A7-D505-3DCE-CF777DFF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0" y="1972685"/>
            <a:ext cx="6221070" cy="37093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C03030E-FC98-4493-6416-827615D20D62}"/>
              </a:ext>
            </a:extLst>
          </p:cNvPr>
          <p:cNvSpPr txBox="1">
            <a:spLocks/>
          </p:cNvSpPr>
          <p:nvPr/>
        </p:nvSpPr>
        <p:spPr>
          <a:xfrm>
            <a:off x="300781" y="866234"/>
            <a:ext cx="5540506" cy="122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400" dirty="0"/>
              <a:t>L’adroterapia sfrutta il rilascio di energia delle </a:t>
            </a:r>
            <a:r>
              <a:rPr lang="it-IT" sz="2400" b="1" dirty="0"/>
              <a:t>particelle adroniche </a:t>
            </a:r>
            <a:r>
              <a:rPr lang="it-IT" sz="2400" dirty="0"/>
              <a:t>per arrecare danni ai tessuti cancerosi del paziente.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CBF9F2DB-DC0B-D143-026E-413430E039C1}"/>
              </a:ext>
            </a:extLst>
          </p:cNvPr>
          <p:cNvSpPr txBox="1">
            <a:spLocks/>
          </p:cNvSpPr>
          <p:nvPr/>
        </p:nvSpPr>
        <p:spPr>
          <a:xfrm>
            <a:off x="91688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range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B014B7A-BF82-DA72-A065-7A45581139B4}"/>
              </a:ext>
            </a:extLst>
          </p:cNvPr>
          <p:cNvSpPr/>
          <p:nvPr/>
        </p:nvSpPr>
        <p:spPr>
          <a:xfrm>
            <a:off x="2471739" y="4770548"/>
            <a:ext cx="1647824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E880BAE-7F4E-D344-CB58-46ABB0ACF3ED}"/>
              </a:ext>
            </a:extLst>
          </p:cNvPr>
          <p:cNvSpPr/>
          <p:nvPr/>
        </p:nvSpPr>
        <p:spPr>
          <a:xfrm>
            <a:off x="4500562" y="4770548"/>
            <a:ext cx="1340725" cy="48725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832FD9C0-8234-5CD7-5718-F4995F0E0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range</a:t>
                </a:r>
              </a:p>
            </p:txBody>
          </p:sp>
        </mc:Choice>
        <mc:Fallback xmlns=""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832FD9C0-8234-5CD7-5718-F4995F0E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612637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A96B440-2666-A78B-0FC3-DEC30FAB5492}"/>
              </a:ext>
            </a:extLst>
          </p:cNvPr>
          <p:cNvCxnSpPr>
            <a:cxnSpLocks/>
            <a:stCxn id="27" idx="1"/>
            <a:endCxn id="25" idx="6"/>
          </p:cNvCxnSpPr>
          <p:nvPr/>
        </p:nvCxnSpPr>
        <p:spPr>
          <a:xfrm flipH="1" flipV="1">
            <a:off x="5841287" y="5014174"/>
            <a:ext cx="900915" cy="43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53432D-6DFD-6794-FAD3-1711C396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ln w="28575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blipFill>
                <a:blip r:embed="rId4"/>
                <a:stretch>
                  <a:fillRect l="-1195" t="-31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 dirty="0"/>
              <a:t>3</a:t>
            </a:r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6"/>
          <a:stretch/>
        </p:blipFill>
        <p:spPr>
          <a:xfrm>
            <a:off x="421814" y="819986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3≤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b="0" i="1" dirty="0" smtClean="0">
                        <a:latin typeface="Cambria Math" panose="02040503050406030204" pitchFamily="18" charset="0"/>
                      </a:rPr>
                      <m:t>≤8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  <a:blipFill>
                <a:blip r:embed="rId6"/>
                <a:stretch>
                  <a:fillRect l="-685" t="-775" r="-685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4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upstream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1AE4A"/>
                    </a:solidFill>
                  </a:rPr>
                  <a:t>Start Counter</a:t>
                </a:r>
                <a:r>
                  <a:rPr lang="it-IT" sz="2000" dirty="0"/>
                  <a:t>: trigger iniziale del TOF (Time Of Flight)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 err="1">
                    <a:solidFill>
                      <a:srgbClr val="3A4C7F"/>
                    </a:solidFill>
                  </a:rPr>
                  <a:t>Beam</a:t>
                </a:r>
                <a:r>
                  <a:rPr lang="it-IT" sz="2000" b="1" dirty="0">
                    <a:solidFill>
                      <a:srgbClr val="3A4C7F"/>
                    </a:solidFill>
                  </a:rPr>
                  <a:t> Monitor</a:t>
                </a:r>
                <a:r>
                  <a:rPr lang="it-IT" sz="2000" dirty="0"/>
                  <a:t>: posizione e direzione del fascio</a:t>
                </a:r>
              </a:p>
            </p:txBody>
          </p:sp>
        </mc:Choice>
        <mc:Fallback xmlns="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blipFill>
                <a:blip r:embed="rId4"/>
                <a:stretch>
                  <a:fillRect l="-1195" t="-2691" r="-204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4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di tracciamento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deflessione magnetica della traccia</a:t>
                </a:r>
                <a:r>
                  <a:rPr lang="it-IT" sz="2000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  <a:p>
                <a:pPr marL="0" indent="0">
                  <a:buClrTx/>
                  <a:buNone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tracciamento dei frammenti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blipFill>
                <a:blip r:embed="rId4"/>
                <a:stretch>
                  <a:fillRect l="-1195" t="-2113" b="-8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4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downstream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FF2B2B"/>
                    </a:solidFill>
                  </a:rPr>
                  <a:t>TOF-Wall</a:t>
                </a:r>
                <a:r>
                  <a:rPr lang="it-IT" sz="2000" dirty="0"/>
                  <a:t>: identificazione della carica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/>
                  <a:t>Calorimetro</a:t>
                </a:r>
                <a:r>
                  <a:rPr lang="it-IT" sz="2000" dirty="0"/>
                  <a:t>: misura di energia cinetica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blipFill>
                <a:blip r:embed="rId4"/>
                <a:stretch>
                  <a:fillRect l="-1195" t="-2632" b="-43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6477</TotalTime>
  <Words>2190</Words>
  <Application>Microsoft Office PowerPoint</Application>
  <PresentationFormat>Widescreen</PresentationFormat>
  <Paragraphs>457</Paragraphs>
  <Slides>42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RomanSerif</vt:lpstr>
      <vt:lpstr>Times New Roman</vt:lpstr>
      <vt:lpstr>Wingdings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dei frammenti</vt:lpstr>
      <vt:lpstr>Analisi dei dati simulati 12C  C</vt:lpstr>
      <vt:lpstr>Identificazione della carica</vt:lpstr>
      <vt:lpstr>Identificazione della carica</vt:lpstr>
      <vt:lpstr>Identificazione della carica</vt:lpstr>
      <vt:lpstr>Identificazione della carica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Selezione dei numeri di massa</vt:lpstr>
      <vt:lpstr>Ricostruzione isotopica di A_1</vt:lpstr>
      <vt:lpstr>Selezione dei numeri di massa</vt:lpstr>
      <vt:lpstr>Selezione dei numeri di massa</vt:lpstr>
      <vt:lpstr>Identificazione del numero di massa</vt:lpstr>
      <vt:lpstr>Conclusioni</vt:lpstr>
      <vt:lpstr>Slides di backup</vt:lpstr>
      <vt:lpstr>Adroterapia</vt:lpstr>
      <vt:lpstr>Esperimento FOOT (FragmentatiOn Of Target)</vt:lpstr>
      <vt:lpstr>Esperimento FOOT (FragmentatiOn Of Target)</vt:lpstr>
      <vt:lpstr>Identificazione del numero di massa</vt:lpstr>
      <vt:lpstr>Ricostruzione isotopica di A_2</vt:lpstr>
      <vt:lpstr>Ricostruzione isotopica di A_3</vt:lpstr>
      <vt:lpstr>Correlazione dei numeri di massa</vt:lpstr>
      <vt:lpstr>Correlazione dei numeri di massa</vt:lpstr>
      <vt:lpstr>Correlazione dei numeri di massa</vt:lpstr>
      <vt:lpstr>Il caso del 8Be</vt:lpstr>
      <vt:lpstr>Il caso del 8Be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222</cp:revision>
  <dcterms:modified xsi:type="dcterms:W3CDTF">2024-07-25T10:29:06Z</dcterms:modified>
</cp:coreProperties>
</file>